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419" r:id="rId3"/>
    <p:sldId id="391" r:id="rId4"/>
    <p:sldId id="397" r:id="rId5"/>
    <p:sldId id="282" r:id="rId6"/>
    <p:sldId id="401" r:id="rId7"/>
    <p:sldId id="395" r:id="rId8"/>
    <p:sldId id="400" r:id="rId9"/>
    <p:sldId id="403" r:id="rId10"/>
    <p:sldId id="402" r:id="rId11"/>
    <p:sldId id="337" r:id="rId12"/>
    <p:sldId id="364" r:id="rId13"/>
    <p:sldId id="406" r:id="rId14"/>
    <p:sldId id="409" r:id="rId15"/>
    <p:sldId id="374" r:id="rId16"/>
    <p:sldId id="410" r:id="rId17"/>
    <p:sldId id="355" r:id="rId18"/>
    <p:sldId id="420" r:id="rId19"/>
    <p:sldId id="41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3094A-2BD0-45DC-8EE2-B33A44C0B066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25115-1758-48C5-ADEC-09DACE7DE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437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25115-1758-48C5-ADEC-09DACE7DEFC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6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A25115-1758-48C5-ADEC-09DACE7DEFC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66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285187"/>
            <a:ext cx="7056783" cy="3024132"/>
          </a:xfrm>
        </p:spPr>
        <p:txBody>
          <a:bodyPr>
            <a:normAutofit fontScale="85000" lnSpcReduction="10000"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Приёма  в 1 класс</a:t>
            </a:r>
          </a:p>
          <a:p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«Средняя общеобразовательная школа с углубленным изучением отдельных предметов№ 39»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/202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учебный год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7844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19566"/>
            <a:ext cx="7416824" cy="285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292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Кто подаёт документы в первый класс?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родители; </a:t>
            </a:r>
            <a:endParaRPr lang="ru-RU" sz="3200" dirty="0" smtClean="0"/>
          </a:p>
          <a:p>
            <a:r>
              <a:rPr lang="ru-RU" sz="3200" dirty="0" smtClean="0"/>
              <a:t>• </a:t>
            </a:r>
            <a:r>
              <a:rPr lang="ru-RU" sz="3200" dirty="0"/>
              <a:t>законные представители ребенка (документ об установлении опеки над ребенком); </a:t>
            </a:r>
            <a:endParaRPr lang="ru-RU" sz="3200" dirty="0" smtClean="0"/>
          </a:p>
          <a:p>
            <a:r>
              <a:rPr lang="ru-RU" sz="3200" dirty="0" smtClean="0"/>
              <a:t>• </a:t>
            </a:r>
            <a:r>
              <a:rPr lang="ru-RU" sz="3200" dirty="0"/>
              <a:t>другие родственники ребёнка при наличии нотариально оформленной доверенности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09256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908720"/>
            <a:ext cx="66967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Этапы </a:t>
            </a: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подачи заявлений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6791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7200" b="1" cap="all" spc="250" dirty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  <a:t>1 </a:t>
            </a:r>
            <a:r>
              <a:rPr lang="ru-RU" sz="7200" b="1" cap="all" spc="250" dirty="0" smtClean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  <a:t>ЭТАП</a:t>
            </a:r>
            <a:r>
              <a:rPr lang="ru-RU" sz="7200" b="1" cap="all" spc="250" dirty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cap="all" spc="250" dirty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2743200"/>
            <a:ext cx="8208912" cy="3422104"/>
          </a:xfrm>
        </p:spPr>
        <p:txBody>
          <a:bodyPr>
            <a:normAutofit fontScale="62500" lnSpcReduction="20000"/>
          </a:bodyPr>
          <a:lstStyle/>
          <a:p>
            <a:pPr lvl="0">
              <a:buClr>
                <a:srgbClr val="D16349"/>
              </a:buClr>
            </a:pPr>
            <a:r>
              <a:rPr lang="ru-RU" sz="5100" dirty="0" smtClean="0">
                <a:solidFill>
                  <a:srgbClr val="000000"/>
                </a:solidFill>
                <a:latin typeface="Times New Roman"/>
              </a:rPr>
              <a:t>1 апреля 202</a:t>
            </a:r>
            <a:r>
              <a:rPr lang="en-US" sz="5100" dirty="0" smtClean="0">
                <a:solidFill>
                  <a:srgbClr val="000000"/>
                </a:solidFill>
                <a:latin typeface="Times New Roman"/>
              </a:rPr>
              <a:t>5</a:t>
            </a:r>
            <a:r>
              <a:rPr lang="en-US" sz="51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5100" dirty="0" smtClean="0">
                <a:solidFill>
                  <a:srgbClr val="000000"/>
                </a:solidFill>
                <a:latin typeface="Times New Roman"/>
              </a:rPr>
              <a:t>г.– </a:t>
            </a:r>
            <a:r>
              <a:rPr lang="ru-RU" sz="5100" dirty="0">
                <a:solidFill>
                  <a:srgbClr val="000000"/>
                </a:solidFill>
                <a:latin typeface="Times New Roman"/>
              </a:rPr>
              <a:t>30 июня </a:t>
            </a:r>
            <a:r>
              <a:rPr lang="ru-RU" sz="5100" dirty="0" smtClean="0">
                <a:solidFill>
                  <a:srgbClr val="000000"/>
                </a:solidFill>
                <a:latin typeface="Times New Roman"/>
              </a:rPr>
              <a:t>202</a:t>
            </a:r>
            <a:r>
              <a:rPr lang="en-US" sz="5100" dirty="0" smtClean="0">
                <a:solidFill>
                  <a:srgbClr val="000000"/>
                </a:solidFill>
                <a:latin typeface="Times New Roman"/>
              </a:rPr>
              <a:t>5</a:t>
            </a:r>
            <a:r>
              <a:rPr lang="ru-RU" sz="5100" dirty="0" smtClean="0">
                <a:solidFill>
                  <a:srgbClr val="000000"/>
                </a:solidFill>
                <a:latin typeface="Times New Roman"/>
              </a:rPr>
              <a:t>г</a:t>
            </a:r>
            <a:r>
              <a:rPr lang="ru-RU" sz="5100" dirty="0">
                <a:solidFill>
                  <a:srgbClr val="000000"/>
                </a:solidFill>
                <a:latin typeface="Times New Roman"/>
              </a:rPr>
              <a:t>. </a:t>
            </a:r>
            <a:endParaRPr lang="ru-RU" sz="5100" dirty="0" smtClean="0">
              <a:solidFill>
                <a:srgbClr val="000000"/>
              </a:solidFill>
              <a:latin typeface="Times New Roman"/>
            </a:endParaRPr>
          </a:p>
          <a:p>
            <a:pPr lvl="0">
              <a:buClr>
                <a:srgbClr val="D16349"/>
              </a:buClr>
            </a:pPr>
            <a:r>
              <a:rPr lang="ru-RU" sz="4500" dirty="0" smtClean="0">
                <a:solidFill>
                  <a:srgbClr val="000000"/>
                </a:solidFill>
                <a:latin typeface="Times New Roman"/>
              </a:rPr>
              <a:t>Заявления </a:t>
            </a:r>
            <a:r>
              <a:rPr lang="ru-RU" sz="4500" dirty="0">
                <a:solidFill>
                  <a:srgbClr val="000000"/>
                </a:solidFill>
                <a:latin typeface="Times New Roman"/>
              </a:rPr>
              <a:t>принимаются в отношении детей, имеющих </a:t>
            </a:r>
            <a:r>
              <a:rPr lang="ru-RU" sz="4500" dirty="0" smtClean="0">
                <a:solidFill>
                  <a:srgbClr val="000000"/>
                </a:solidFill>
                <a:latin typeface="Times New Roman"/>
              </a:rPr>
              <a:t>ВНЕОЧЕРЕДНОЕ, первоочередное</a:t>
            </a:r>
          </a:p>
          <a:p>
            <a:pPr lvl="0">
              <a:buClr>
                <a:srgbClr val="D16349"/>
              </a:buClr>
            </a:pPr>
            <a:r>
              <a:rPr lang="ru-RU" sz="45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4500" dirty="0">
                <a:solidFill>
                  <a:srgbClr val="000000"/>
                </a:solidFill>
                <a:latin typeface="Times New Roman"/>
              </a:rPr>
              <a:t>(по месту </a:t>
            </a:r>
            <a:r>
              <a:rPr lang="ru-RU" sz="4500" dirty="0" smtClean="0">
                <a:solidFill>
                  <a:srgbClr val="000000"/>
                </a:solidFill>
                <a:latin typeface="Times New Roman"/>
              </a:rPr>
              <a:t>регистрации на закреплённой территории) </a:t>
            </a:r>
            <a:r>
              <a:rPr lang="ru-RU" sz="4500" dirty="0">
                <a:solidFill>
                  <a:srgbClr val="000000"/>
                </a:solidFill>
                <a:latin typeface="Times New Roman"/>
              </a:rPr>
              <a:t>и преимущественное </a:t>
            </a:r>
            <a:r>
              <a:rPr lang="ru-RU" sz="4500" dirty="0" smtClean="0">
                <a:solidFill>
                  <a:srgbClr val="000000"/>
                </a:solidFill>
                <a:latin typeface="Times New Roman"/>
              </a:rPr>
              <a:t>право</a:t>
            </a:r>
            <a:endParaRPr lang="ru-RU" sz="4500" dirty="0">
              <a:solidFill>
                <a:srgbClr val="646B86"/>
              </a:solidFill>
            </a:endParaRPr>
          </a:p>
          <a:p>
            <a:pPr lvl="0">
              <a:buClrTx/>
              <a:buSzTx/>
            </a:pPr>
            <a:endParaRPr lang="ru-RU" sz="5100" b="0" cap="none" spc="0" dirty="0">
              <a:solidFill>
                <a:srgbClr val="FF0000"/>
              </a:solidFill>
            </a:endParaRPr>
          </a:p>
          <a:p>
            <a:endParaRPr lang="ru-RU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47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ПРИЕМ В 1 КЛАСС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03920" cy="45720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После подачи электронного заявления на портале </a:t>
            </a:r>
            <a:r>
              <a:rPr lang="ru-RU" sz="3200" b="1" dirty="0" err="1" smtClean="0">
                <a:solidFill>
                  <a:srgbClr val="0070C0"/>
                </a:solidFill>
              </a:rPr>
              <a:t>Госуслуг</a:t>
            </a:r>
            <a:r>
              <a:rPr lang="ru-RU" sz="3200" b="1" dirty="0" smtClean="0">
                <a:solidFill>
                  <a:srgbClr val="0070C0"/>
                </a:solidFill>
              </a:rPr>
              <a:t> необходимо предоставить пакет документов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4100" b="1" dirty="0" smtClean="0">
                <a:solidFill>
                  <a:srgbClr val="0070C0"/>
                </a:solidFill>
              </a:rPr>
              <a:t>лично в школу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>
                <a:solidFill>
                  <a:srgbClr val="0070C0"/>
                </a:solidFill>
              </a:rPr>
              <a:t>График приема заявлений в 1 класс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предварительной записи по тел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47-33-73, 89170032899 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(Елисеева Ирина </a:t>
            </a:r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Николаевна, заместитель директора по УР)</a:t>
            </a:r>
            <a:endParaRPr lang="ru-RU" sz="30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вторник,</a:t>
            </a:r>
            <a:r>
              <a:rPr lang="ru-RU" sz="4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среда, четверг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8.30. до 16.30 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завуча 2 этаж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7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Процедура приема в 1 класс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3458" y="1628800"/>
            <a:ext cx="7845005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на портал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госуслуги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и набрать в поисковой строке «Запись в 1 класс». </a:t>
            </a:r>
          </a:p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опцию «Подать заявление». </a:t>
            </a:r>
          </a:p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Пройти авторизацию с помощью логина и пароля.</a:t>
            </a:r>
          </a:p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Заполнить электронную форму заявления. </a:t>
            </a:r>
          </a:p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Убедиться в том, что заявление принято и дождаться решения школы (отслеживать статус можно в личном кабинете).</a:t>
            </a:r>
          </a:p>
          <a:p>
            <a:pPr marL="365760" marR="0" lvl="0" indent="-256032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уведомление об успешном получении заявления.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860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Процедура приема в 1 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975617"/>
            <a:ext cx="8662736" cy="526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5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534400" cy="7588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Регистрация заявления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1187624" y="980728"/>
            <a:ext cx="6927177" cy="5195763"/>
          </a:xfrm>
        </p:spPr>
      </p:pic>
    </p:spTree>
    <p:extLst>
      <p:ext uri="{BB962C8B-B14F-4D97-AF65-F5344CB8AC3E}">
        <p14:creationId xmlns:p14="http://schemas.microsoft.com/office/powerpoint/2010/main" val="416598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>
                <a:solidFill>
                  <a:srgbClr val="C00000"/>
                </a:solidFill>
              </a:rPr>
              <a:t/>
            </a:r>
            <a:br>
              <a:rPr lang="ru-RU" sz="5400" b="1" dirty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Документы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Копия документа, удостоверяющего личность родителя (законного представителя) ребенка.</a:t>
            </a:r>
          </a:p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Копия свидетельства о рождении ребенка или документа, подтверждающего родство заявителя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pPr marL="342900" lvl="0" indent="-342900" algn="just">
              <a:spcBef>
                <a:spcPct val="20000"/>
              </a:spcBef>
              <a:buClr>
                <a:srgbClr val="D16349"/>
              </a:buClr>
              <a:buSzPct val="85000"/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свидетельство о регистрации ребенка по месту жительства (Форма №8, либо справка с места жительства по Форме № 9)</a:t>
            </a:r>
          </a:p>
          <a:p>
            <a:pPr marL="457200" lvl="0" indent="-274320" algn="just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prstClr val="black"/>
                </a:solidFill>
                <a:ea typeface="Times New Roman" panose="02020603050405020304" pitchFamily="18" charset="0"/>
              </a:rPr>
              <a:t>или  Свидетельство о регистрации по месту пребывания на закрепленной территории (Форма №3); </a:t>
            </a:r>
            <a:endParaRPr lang="ru-RU" sz="2000" dirty="0">
              <a:solidFill>
                <a:srgbClr val="000000"/>
              </a:solidFill>
              <a:latin typeface="Times New Roman"/>
            </a:endParaRPr>
          </a:p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Копия заключения психолого-медико-педагогической комиссии (при наличии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).</a:t>
            </a:r>
          </a:p>
          <a:p>
            <a:pPr marL="27432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latin typeface="Cambria"/>
                <a:ea typeface="Times New Roman"/>
                <a:cs typeface="Arial"/>
              </a:rPr>
              <a:t>копии документов, подтверждающих право на внеочередное или первоочередное зачисление (справку с места работы родителей); </a:t>
            </a:r>
            <a:endParaRPr lang="ru-RU" sz="2000" dirty="0">
              <a:latin typeface="Times New Roman"/>
            </a:endParaRPr>
          </a:p>
          <a:p>
            <a:pPr marL="274320" lvl="0" indent="-274320">
              <a:spcBef>
                <a:spcPct val="20000"/>
              </a:spcBef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Иностранные граждане и лица без гражданства все документы представляют на русском языке или вместе с заверенным в установленном порядке переводом на русский язык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2000" dirty="0">
                <a:solidFill>
                  <a:srgbClr val="0FA553"/>
                </a:solidFill>
                <a:latin typeface="Times New Roman"/>
                <a:ea typeface="Times New Roman"/>
              </a:rPr>
              <a:t>  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764704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документов для детей по прописке завершается 30 июня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2025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года. 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течение 3 дней после завершения приема документов школа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издаёт </a:t>
            </a:r>
            <a:r>
              <a:rPr lang="ru-RU" sz="24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приказ о зачислении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Сведения о том, зачислили ли ребенка в школу, появятся не ранее 3 июля, так как первоначально школа будет собирать все заявления, а потом </a:t>
            </a:r>
            <a:r>
              <a:rPr lang="ru-RU" sz="24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есть </a:t>
            </a: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дня на издание приказов о зачислении.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/>
            </a:r>
            <a:br>
              <a:rPr lang="ru-RU" sz="24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9852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7200" b="1" cap="all" spc="250" dirty="0" smtClean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  <a:t>2 этап</a:t>
            </a:r>
            <a:r>
              <a:rPr lang="ru-RU" sz="7200" b="1" cap="all" spc="250" dirty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  <a:t/>
            </a:r>
            <a:br>
              <a:rPr lang="ru-RU" sz="7200" b="1" cap="all" spc="250" dirty="0">
                <a:solidFill>
                  <a:srgbClr val="646B86"/>
                </a:solidFill>
                <a:latin typeface="Comic Sans MS" panose="030F0702030302020204" pitchFamily="66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2743200"/>
            <a:ext cx="8208912" cy="3422104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0000"/>
              </a:lnSpc>
              <a:buClrTx/>
              <a:buSzTx/>
              <a:buFont typeface="Arial" pitchFamily="34" charset="0"/>
              <a:buChar char="•"/>
            </a:pPr>
            <a:r>
              <a:rPr lang="ru-RU" sz="2400" b="0" dirty="0">
                <a:solidFill>
                  <a:srgbClr val="000000"/>
                </a:solidFill>
                <a:latin typeface="Times New Roman"/>
              </a:rPr>
              <a:t>06 июля </a:t>
            </a:r>
            <a:r>
              <a:rPr lang="ru-RU" sz="2400" b="0" dirty="0" smtClean="0">
                <a:solidFill>
                  <a:srgbClr val="000000"/>
                </a:solidFill>
                <a:latin typeface="Times New Roman"/>
              </a:rPr>
              <a:t>2025 г</a:t>
            </a:r>
            <a:r>
              <a:rPr lang="ru-RU" sz="2400" b="0" dirty="0">
                <a:solidFill>
                  <a:srgbClr val="000000"/>
                </a:solidFill>
                <a:latin typeface="Times New Roman"/>
              </a:rPr>
              <a:t>. – до момента заполнения свободных мест, но не позднее 05 сентября </a:t>
            </a:r>
            <a:r>
              <a:rPr lang="ru-RU" sz="2400" b="0" dirty="0" smtClean="0">
                <a:solidFill>
                  <a:srgbClr val="000000"/>
                </a:solidFill>
                <a:latin typeface="Times New Roman"/>
              </a:rPr>
              <a:t>2025 </a:t>
            </a:r>
            <a:r>
              <a:rPr lang="ru-RU" sz="2400" b="0" dirty="0">
                <a:solidFill>
                  <a:srgbClr val="000000"/>
                </a:solidFill>
                <a:latin typeface="Times New Roman"/>
              </a:rPr>
              <a:t>г. Заявления на имеющиеся свободные места принимаются в отношении детей, не проживающих на закрепленной территории</a:t>
            </a:r>
            <a:r>
              <a:rPr lang="ru-RU" sz="1800" b="0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7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8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Приём в 1 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планируемом количестве мест для приема в 1 класс 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-202</a:t>
            </a:r>
            <a:r>
              <a:rPr lang="en-US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algn="ctr"/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496545"/>
              </p:ext>
            </p:extLst>
          </p:nvPr>
        </p:nvGraphicFramePr>
        <p:xfrm>
          <a:off x="1877060" y="3402870"/>
          <a:ext cx="5791284" cy="1394282"/>
        </p:xfrm>
        <a:graphic>
          <a:graphicData uri="http://schemas.openxmlformats.org/drawingml/2006/table">
            <a:tbl>
              <a:tblPr firstRow="1" firstCol="1" bandRow="1"/>
              <a:tblGrid>
                <a:gridCol w="2859405"/>
                <a:gridCol w="2931879"/>
              </a:tblGrid>
              <a:tr h="9202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555555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Планируемое количество</a:t>
                      </a:r>
                      <a:endParaRPr lang="ru-RU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555555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1- х классов</a:t>
                      </a:r>
                      <a:endParaRPr lang="ru-RU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Планируемое количество мест</a:t>
                      </a:r>
                      <a:endParaRPr lang="ru-RU" sz="11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885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34400" cy="134076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УМК «Школа России» (ФГОС)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980728"/>
            <a:ext cx="8503920" cy="5400600"/>
          </a:xfrm>
        </p:spPr>
        <p:txBody>
          <a:bodyPr>
            <a:noAutofit/>
          </a:bodyPr>
          <a:lstStyle/>
          <a:p>
            <a:pPr marL="0" lvl="0" indent="432000" algn="just">
              <a:lnSpc>
                <a:spcPct val="115000"/>
              </a:lnSpc>
              <a:buClrTx/>
              <a:buSzTx/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«Школа России»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- это учебно-методический комплекс (УМК) для начальных классов общеобразовательных учреждений, который обеспечивает достижение результатов освоения основной образовательной программы начального общего образования и полностью соответствует требованиям Федерального государственного образовательного стандарта (ФГОС).</a:t>
            </a:r>
          </a:p>
          <a:p>
            <a:pPr marL="0" lvl="0" indent="432000" algn="just">
              <a:buClrTx/>
              <a:buSzTx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Авторы программы «Школа России» - ученые, чьи имена известны всем, кто работает в системе начального образования: В.Г. Горецкий, М.И. Моро, А.А. Плешаков, В.П.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Канакина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Л.М. Зеленина, Л.Ф. Климанова и др. </a:t>
            </a:r>
          </a:p>
          <a:p>
            <a:pPr marL="0" lvl="0" indent="432000" algn="just">
              <a:buClrTx/>
              <a:buSzTx/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 учебники, составляющие завершенные предметные линии УМК «Школа России», получили положительные оценки РАН и РАО.</a:t>
            </a:r>
          </a:p>
          <a:p>
            <a:pPr marL="0" lvl="0" indent="432000" algn="just">
              <a:buClrTx/>
              <a:buSzTx/>
              <a:buNone/>
            </a:pP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Учебно-методический комплекс «Школа России» сегодня - это: 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• мощный потенциал для духовно-нравственного развития и воспитания личности гражданина России;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• реальная возможность достижения личностных, </a:t>
            </a:r>
            <a:r>
              <a:rPr lang="ru-RU" sz="1600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метапредметных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предметных результатов, соответствующих задачам современного образования;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• эффективное сочетание лучших традиций российского образования и проверенных практиками образовательного процесса инноваций;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• постоянно обновляющаяся, наиболее востребованная и понятная учителю и родителям образовательная система для начальной школы.</a:t>
            </a:r>
          </a:p>
          <a:p>
            <a:pPr marL="0" lvl="0" indent="0">
              <a:buClrTx/>
              <a:buSzTx/>
              <a:buNone/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5880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18720" cy="10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 обучение по каким программам принимаются дети в первый класс?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554152" cy="4830288"/>
          </a:xfrm>
        </p:spPr>
        <p:txBody>
          <a:bodyPr>
            <a:noAutofit/>
          </a:bodyPr>
          <a:lstStyle/>
          <a:p>
            <a:pPr algn="just"/>
            <a:r>
              <a:rPr lang="ru-RU" sz="1800" b="1" i="1" dirty="0">
                <a:solidFill>
                  <a:srgbClr val="0070C0"/>
                </a:solidFill>
              </a:rPr>
              <a:t>Основная общеобразовательная программа начального общего образования (ООП НОО</a:t>
            </a:r>
            <a:r>
              <a:rPr lang="ru-RU" sz="1800" dirty="0">
                <a:solidFill>
                  <a:srgbClr val="0070C0"/>
                </a:solidFill>
              </a:rPr>
              <a:t>)</a:t>
            </a:r>
            <a:r>
              <a:rPr lang="ru-RU" sz="1800" dirty="0"/>
              <a:t> </a:t>
            </a:r>
            <a:r>
              <a:rPr lang="ru-RU" sz="1800" dirty="0" smtClean="0"/>
              <a:t>–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dirty="0" smtClean="0"/>
              <a:t>федеральный </a:t>
            </a:r>
            <a:r>
              <a:rPr lang="ru-RU" sz="1800" dirty="0"/>
              <a:t>государственный образовательный стандарт начального общего образования (утв. 31.05.2021 г.№286) </a:t>
            </a:r>
            <a:endParaRPr lang="ru-RU" sz="1800" dirty="0" smtClean="0"/>
          </a:p>
          <a:p>
            <a:pPr algn="just"/>
            <a:r>
              <a:rPr lang="ru-RU" sz="1800" dirty="0" smtClean="0"/>
              <a:t>- </a:t>
            </a:r>
            <a:r>
              <a:rPr lang="ru-RU" sz="1800" dirty="0"/>
              <a:t>федеральная образовательная программа начального общего образования (утв.16.11.2022 г. №992) </a:t>
            </a:r>
            <a:endParaRPr lang="ru-RU" sz="1800" dirty="0" smtClean="0"/>
          </a:p>
          <a:p>
            <a:pPr algn="just"/>
            <a:r>
              <a:rPr lang="ru-RU" sz="1800" dirty="0" smtClean="0"/>
              <a:t>- </a:t>
            </a:r>
            <a:r>
              <a:rPr lang="ru-RU" sz="1800" dirty="0"/>
              <a:t>срок освоения не более 4-х лет </a:t>
            </a:r>
            <a:endParaRPr lang="ru-RU" sz="1800" dirty="0" smtClean="0"/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Адаптированные </a:t>
            </a:r>
            <a:r>
              <a:rPr lang="ru-RU" sz="1800" b="1" dirty="0">
                <a:solidFill>
                  <a:srgbClr val="7030A0"/>
                </a:solidFill>
              </a:rPr>
              <a:t>основные общеобразовательные программы начального общего образования для обучающихся с ограниченными возможностями здоровья (АООП НОО)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800" dirty="0" smtClean="0"/>
              <a:t>-</a:t>
            </a:r>
            <a:r>
              <a:rPr lang="ru-RU" sz="1800" dirty="0"/>
              <a:t>федеральный государственный образовательный стандарт начального общего образования для детей с ограниченными возможностями </a:t>
            </a:r>
            <a:r>
              <a:rPr lang="ru-RU" sz="1800" dirty="0" smtClean="0"/>
              <a:t>здоровья</a:t>
            </a:r>
          </a:p>
          <a:p>
            <a:pPr algn="ctr"/>
            <a:r>
              <a:rPr lang="ru-RU" sz="1800" dirty="0" smtClean="0"/>
              <a:t>- </a:t>
            </a:r>
            <a:r>
              <a:rPr lang="ru-RU" sz="1800" dirty="0"/>
              <a:t>срок освоения 4-5 лет (в зависимости от варианта) </a:t>
            </a:r>
            <a:endParaRPr lang="ru-RU" sz="1800" dirty="0" smtClean="0"/>
          </a:p>
          <a:p>
            <a:pPr algn="ctr"/>
            <a:r>
              <a:rPr lang="ru-RU" sz="1800" dirty="0" smtClean="0"/>
              <a:t>- </a:t>
            </a:r>
            <a:r>
              <a:rPr lang="ru-RU" sz="1800" dirty="0"/>
              <a:t>зачисление на АООП НОО обучающихся с ОВЗ с согласия родителей и на основании заключения ПМПК </a:t>
            </a:r>
          </a:p>
        </p:txBody>
      </p:sp>
    </p:spTree>
    <p:extLst>
      <p:ext uri="{BB962C8B-B14F-4D97-AF65-F5344CB8AC3E}">
        <p14:creationId xmlns:p14="http://schemas.microsoft.com/office/powerpoint/2010/main" val="364174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121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 какого возраста принимаются дети в первый класс?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300" dirty="0"/>
              <a:t>на 1 сентября </a:t>
            </a:r>
            <a:r>
              <a:rPr lang="ru-RU" sz="4300" dirty="0" smtClean="0"/>
              <a:t>202</a:t>
            </a:r>
            <a:r>
              <a:rPr lang="en-US" sz="4300" dirty="0"/>
              <a:t>5</a:t>
            </a:r>
            <a:r>
              <a:rPr lang="ru-RU" sz="4300" dirty="0" smtClean="0"/>
              <a:t> </a:t>
            </a:r>
            <a:r>
              <a:rPr lang="ru-RU" sz="4300" dirty="0"/>
              <a:t>года 6 лет 6 месяцев, но не позже 8 </a:t>
            </a:r>
            <a:r>
              <a:rPr lang="ru-RU" sz="4300" dirty="0" smtClean="0"/>
              <a:t>лет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67. Организация приема на обучение по основным общеобразовательным программам.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…Получение начального общего образования в образовательных организациях начинается </a:t>
            </a: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достижении детьми возраста шести лет и шести месяцев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отсутствии противопоказаний по состоянию здоровья, </a:t>
            </a:r>
            <a:r>
              <a:rPr lang="ru-RU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позже достижения ими возраста восьми лет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заявлению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(законных представителей) детей </a:t>
            </a:r>
            <a:r>
              <a:rPr lang="ru-RU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учредитель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организации </a:t>
            </a:r>
            <a:r>
              <a:rPr lang="ru-RU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вправе разрешить прием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образовательную организацию на обучение по образовательным программам начального общего образования </a:t>
            </a:r>
            <a:r>
              <a:rPr lang="ru-RU" sz="19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более раннем или более позднем возрасте.</a:t>
            </a:r>
          </a:p>
          <a:p>
            <a:pPr algn="ctr"/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66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Какие сроки приёма документов в первый класс?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С 1 апреля 202</a:t>
            </a:r>
            <a:r>
              <a:rPr lang="en-US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г. по 30 июня </a:t>
            </a:r>
            <a:r>
              <a:rPr lang="ru-RU" dirty="0" smtClean="0"/>
              <a:t>202</a:t>
            </a:r>
            <a:r>
              <a:rPr lang="en-US" dirty="0" smtClean="0"/>
              <a:t>5</a:t>
            </a:r>
            <a:r>
              <a:rPr lang="ru-RU" dirty="0" smtClean="0"/>
              <a:t>г</a:t>
            </a:r>
            <a:r>
              <a:rPr lang="ru-RU" dirty="0"/>
              <a:t>. для детей, проживающих на закрепленной территории, а также для детей, имеющих право первоочередного и преимущественного приёма в образовательные организации;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с 6 июля </a:t>
            </a:r>
            <a:r>
              <a:rPr lang="ru-RU" dirty="0" smtClean="0"/>
              <a:t>202</a:t>
            </a:r>
            <a:r>
              <a:rPr lang="en-US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г. для детей, не проживающих на закрепленной территории на свободные </a:t>
            </a:r>
            <a:r>
              <a:rPr lang="ru-RU" dirty="0" smtClean="0"/>
              <a:t>места.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9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77281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6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</a:br>
            <a:r>
              <a:rPr lang="ru-RU" sz="60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6000" b="1" dirty="0">
                <a:solidFill>
                  <a:srgbClr val="FF0000"/>
                </a:solidFill>
                <a:latin typeface="Calibri"/>
                <a:ea typeface="+mn-ea"/>
                <a:cs typeface="+mn-cs"/>
              </a:rPr>
            </a:br>
            <a:r>
              <a:rPr lang="ru-RU" sz="6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/>
                <a:ea typeface="+mn-ea"/>
                <a:cs typeface="+mn-cs"/>
              </a:rPr>
              <a:t>Микрорайон школы – Постановление Администрации городского округа Саранск</a:t>
            </a:r>
            <a: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Крупской 1-10, 23-39, 14, 16, 18,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20, 22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(корп. 1,2,3,4) – 38;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Ул. Полежаева 1, 1а,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1б,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3, 3б, 5, 7, 9, 11, 13,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27, 30, 32;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Ул. Б. Хмельницкого 1,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3, 4,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5, 6, 7,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Ул. Коммунистическая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8,10,16;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Ул. Советская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7,11,14а,16,16/2,31,33,47;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Ул. Демократическая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1,11, 12, 48, 52;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Толстого 3,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8;</a:t>
            </a:r>
            <a:endParaRPr lang="ru-RU" alt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Ленина (четная сторона) 6-22, 26, 28, 30, 30а, 30б, 32, 36, 38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39,40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44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46 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,48;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Ул. Володарского 2, 7, 20, 22, 22а, 23, 24, 26, 28, 29, 31, 33, 36, 40, 58, 60а, 60б, 64, 73, 75, 77, 80, 81, 90, 92, 92а,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93,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94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Рабочая 1, 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 </a:t>
            </a:r>
            <a:r>
              <a:rPr lang="en-US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8,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10, 13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15, 29а, 32, 34, 49, 51, 53, 121, 147, 167, 181;</a:t>
            </a:r>
            <a:r>
              <a:rPr lang="ru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Красная- частный сектор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2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Какие льготные категории учитываются при приёме в школу?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301752" y="1268760"/>
            <a:ext cx="8590728" cy="5472608"/>
          </a:xfrm>
        </p:spPr>
        <p:txBody>
          <a:bodyPr>
            <a:normAutofit fontScale="25000" lnSpcReduction="20000"/>
          </a:bodyPr>
          <a:lstStyle/>
          <a:p>
            <a:pPr fontAlgn="base">
              <a:lnSpc>
                <a:spcPts val="1650"/>
              </a:lnSpc>
              <a:spcAft>
                <a:spcPts val="0"/>
              </a:spcAft>
            </a:pP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Льготами по зачислению ребенка в 1 класс обладают дети с первоочередным, преимущественным или внеочередным правом зачисления.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pPr marL="0" indent="0" fontAlgn="base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80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Первоочередным правом зачисления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 обладают </a:t>
            </a:r>
            <a:r>
              <a:rPr lang="ru-RU" sz="8000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дети:</a:t>
            </a:r>
            <a:endParaRPr lang="ru-RU" sz="8000" dirty="0" smtClean="0">
              <a:latin typeface="Calibri"/>
              <a:ea typeface="Times New Roman"/>
              <a:cs typeface="Times New Roman"/>
            </a:endParaRPr>
          </a:p>
          <a:p>
            <a:pPr fontAlgn="base">
              <a:lnSpc>
                <a:spcPts val="1650"/>
              </a:lnSpc>
              <a:spcAft>
                <a:spcPts val="0"/>
              </a:spcAft>
            </a:pPr>
            <a:r>
              <a:rPr lang="ru-RU" sz="8000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сотрудников 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полиции (в том числе, погибших и уволенных по состоянию здоровья), находящиеся на иждивении сотрудника </a:t>
            </a:r>
            <a:r>
              <a:rPr lang="ru-RU" sz="8000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полиции;</a:t>
            </a:r>
            <a:endParaRPr lang="ru-RU" sz="8000" dirty="0" smtClean="0">
              <a:latin typeface="Calibri"/>
              <a:ea typeface="Calibri"/>
              <a:cs typeface="Times New Roman"/>
            </a:endParaRPr>
          </a:p>
          <a:p>
            <a:pPr marL="907415" indent="-228600" fontAlgn="base">
              <a:lnSpc>
                <a:spcPts val="1650"/>
              </a:lnSpc>
              <a:spcAft>
                <a:spcPts val="0"/>
              </a:spcAft>
            </a:pPr>
            <a:r>
              <a:rPr lang="ru-RU" sz="8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сотрудников ОВД;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pPr marL="907415" indent="-228600" fontAlgn="base">
              <a:lnSpc>
                <a:spcPts val="1650"/>
              </a:lnSpc>
              <a:spcAft>
                <a:spcPts val="0"/>
              </a:spcAft>
            </a:pPr>
            <a:r>
              <a:rPr lang="ru-RU" sz="8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сотрудников ФСИН, МЧС, ГНК, ФТС (в том числе, погибших);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pPr marL="907415" indent="-228600" fontAlgn="base">
              <a:lnSpc>
                <a:spcPts val="1650"/>
              </a:lnSpc>
              <a:spcAft>
                <a:spcPts val="0"/>
              </a:spcAft>
            </a:pPr>
            <a:r>
              <a:rPr lang="ru-RU" sz="8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8000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военнослужащих.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pPr marL="0" indent="0" fontAlgn="base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8000" b="1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 </a:t>
            </a:r>
            <a:r>
              <a:rPr lang="ru-RU" sz="80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только  по месту регистрации (проживания) их </a:t>
            </a:r>
            <a:r>
              <a:rPr lang="ru-RU" sz="8000" b="1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семей</a:t>
            </a:r>
          </a:p>
          <a:p>
            <a:pPr marL="0" indent="0" fontAlgn="base">
              <a:lnSpc>
                <a:spcPts val="1650"/>
              </a:lnSpc>
              <a:spcAft>
                <a:spcPts val="0"/>
              </a:spcAft>
              <a:buNone/>
            </a:pPr>
            <a:endParaRPr lang="ru-RU" sz="8000" dirty="0"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ts val="1650"/>
              </a:lnSpc>
              <a:spcAft>
                <a:spcPts val="0"/>
              </a:spcAft>
            </a:pPr>
            <a:r>
              <a:rPr lang="ru-RU" sz="80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Преимущественное право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 имеют дети, чьи братья/сестры уже посещают эту школу. </a:t>
            </a:r>
            <a:endParaRPr lang="ru-RU" sz="8000" dirty="0" smtClean="0">
              <a:solidFill>
                <a:srgbClr val="244061"/>
              </a:solidFill>
              <a:latin typeface="Cambria"/>
              <a:ea typeface="Times New Roman"/>
              <a:cs typeface="Arial"/>
            </a:endParaRPr>
          </a:p>
          <a:p>
            <a:pPr fontAlgn="base">
              <a:lnSpc>
                <a:spcPts val="1650"/>
              </a:lnSpc>
              <a:spcAft>
                <a:spcPts val="0"/>
              </a:spcAft>
            </a:pPr>
            <a:r>
              <a:rPr lang="ru-RU" sz="8000" b="1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Внеочередным </a:t>
            </a:r>
            <a:r>
              <a:rPr lang="ru-RU" sz="8000" b="1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правом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 обладают дети прокуроров, судей и следователей —  распространяется только на школы с интернатами. Также вне очереди </a:t>
            </a:r>
            <a:r>
              <a:rPr lang="ru-RU" sz="8000" dirty="0" smtClean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зачисляются дети погибших в зоне СВО 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военнослужащих, добровольцев и сотрудников </a:t>
            </a:r>
            <a:r>
              <a:rPr lang="ru-RU" sz="8000" dirty="0" err="1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Росгвардии</a:t>
            </a:r>
            <a:r>
              <a:rPr lang="ru-RU" sz="80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>.</a:t>
            </a:r>
            <a:endParaRPr lang="ru-RU" sz="8000" dirty="0">
              <a:latin typeface="Calibri"/>
              <a:ea typeface="Calibri"/>
              <a:cs typeface="Times New Roman"/>
            </a:endParaRPr>
          </a:p>
          <a:p>
            <a:r>
              <a:rPr lang="ru-RU" sz="28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  <a:t/>
            </a:r>
            <a:br>
              <a:rPr lang="ru-RU" sz="2800" dirty="0">
                <a:solidFill>
                  <a:srgbClr val="244061"/>
                </a:solidFill>
                <a:latin typeface="Cambria"/>
                <a:ea typeface="Times New Roman"/>
                <a:cs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2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 каком случае могут отказать в приёме документов?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/>
              <a:t>в школе нет свободных мест; </a:t>
            </a:r>
            <a:endParaRPr lang="ru-RU" sz="3200" dirty="0" smtClean="0"/>
          </a:p>
          <a:p>
            <a:r>
              <a:rPr lang="ru-RU" sz="3200" dirty="0" smtClean="0"/>
              <a:t>• </a:t>
            </a:r>
            <a:r>
              <a:rPr lang="ru-RU" sz="3200" dirty="0"/>
              <a:t>представлен неполный пакет документов; </a:t>
            </a:r>
            <a:endParaRPr lang="ru-RU" sz="3200" dirty="0" smtClean="0"/>
          </a:p>
          <a:p>
            <a:r>
              <a:rPr lang="ru-RU" sz="3200" dirty="0" smtClean="0"/>
              <a:t>• </a:t>
            </a:r>
            <a:r>
              <a:rPr lang="ru-RU" sz="3200" dirty="0"/>
              <a:t>представленные документы утратили силу; </a:t>
            </a:r>
            <a:endParaRPr lang="ru-RU" sz="3200" dirty="0" smtClean="0"/>
          </a:p>
          <a:p>
            <a:r>
              <a:rPr lang="ru-RU" sz="3200" dirty="0" smtClean="0"/>
              <a:t>• </a:t>
            </a:r>
            <a:r>
              <a:rPr lang="ru-RU" sz="3200" dirty="0"/>
              <a:t>ошибки в </a:t>
            </a:r>
            <a:r>
              <a:rPr lang="ru-RU" sz="3200" dirty="0" smtClean="0"/>
              <a:t>документах;</a:t>
            </a:r>
          </a:p>
          <a:p>
            <a:r>
              <a:rPr lang="ru-RU" sz="3200" dirty="0" smtClean="0"/>
              <a:t>возрастные  ограничения.</a:t>
            </a:r>
          </a:p>
          <a:p>
            <a:pPr lvl="0" algn="ctr">
              <a:buClr>
                <a:srgbClr val="D16349"/>
              </a:buClr>
            </a:pPr>
            <a:r>
              <a:rPr lang="ru-RU" sz="1800" dirty="0">
                <a:solidFill>
                  <a:prstClr val="black"/>
                </a:solidFill>
              </a:rPr>
              <a:t>(п.15. Порядка приёма граждан на обучение по образовательным программам начального общего, основного общего и среднего общего образования, утв. приказом Министерства просвещения РФ от 02.09.2020 г. №458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9582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2734</TotalTime>
  <Words>1010</Words>
  <Application>Microsoft Office PowerPoint</Application>
  <PresentationFormat>Экран (4:3)</PresentationFormat>
  <Paragraphs>114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Презентация PowerPoint</vt:lpstr>
      <vt:lpstr>Приём в 1 класс</vt:lpstr>
      <vt:lpstr>УМК «Школа России» (ФГОС) </vt:lpstr>
      <vt:lpstr>На обучение по каким программам принимаются дети в первый класс?</vt:lpstr>
      <vt:lpstr>С какого возраста принимаются дети в первый класс?</vt:lpstr>
      <vt:lpstr>Какие сроки приёма документов в первый класс?</vt:lpstr>
      <vt:lpstr>   Микрорайон школы – Постановление Администрации городского округа Саранск </vt:lpstr>
      <vt:lpstr>Какие льготные категории учитываются при приёме в школу?</vt:lpstr>
      <vt:lpstr>В каком случае могут отказать в приёме документов?</vt:lpstr>
      <vt:lpstr>Кто подаёт документы в первый класс?</vt:lpstr>
      <vt:lpstr>Презентация PowerPoint</vt:lpstr>
      <vt:lpstr>1 ЭТАП </vt:lpstr>
      <vt:lpstr>ПРИЕМ В 1 КЛАСС</vt:lpstr>
      <vt:lpstr>Процедура приема в 1 класс</vt:lpstr>
      <vt:lpstr>Процедура приема в 1 класс</vt:lpstr>
      <vt:lpstr>Регистрация заявления</vt:lpstr>
      <vt:lpstr>   Документы</vt:lpstr>
      <vt:lpstr>Презентация PowerPoint</vt:lpstr>
      <vt:lpstr>2 этап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User</cp:lastModifiedBy>
  <cp:revision>145</cp:revision>
  <cp:lastPrinted>2014-12-27T04:22:42Z</cp:lastPrinted>
  <dcterms:created xsi:type="dcterms:W3CDTF">2014-12-25T09:47:14Z</dcterms:created>
  <dcterms:modified xsi:type="dcterms:W3CDTF">2025-03-25T10:09:59Z</dcterms:modified>
</cp:coreProperties>
</file>